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5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6858000" cx="12192000"/>
  <p:notesSz cx="6858000" cy="9144000"/>
  <p:embeddedFontLst>
    <p:embeddedFont>
      <p:font typeface="Raleway"/>
      <p:regular r:id="rId44"/>
      <p:bold r:id="rId45"/>
      <p:italic r:id="rId46"/>
      <p:boldItalic r:id="rId47"/>
    </p:embeddedFont>
    <p:embeddedFont>
      <p:font typeface="Helvetica Neue"/>
      <p:regular r:id="rId48"/>
      <p:bold r:id="rId49"/>
      <p:italic r:id="rId50"/>
      <p:boldItalic r:id="rId51"/>
    </p:embeddedFont>
    <p:embeddedFont>
      <p:font typeface="Helvetica Neue Light"/>
      <p:regular r:id="rId52"/>
      <p:bold r:id="rId53"/>
      <p:italic r:id="rId54"/>
      <p:boldItalic r:id="rId55"/>
    </p:embeddedFont>
    <p:embeddedFont>
      <p:font typeface="Ropa Sans"/>
      <p:regular r:id="rId56"/>
      <p: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9AA0A6"/>
          </p15:clr>
        </p15:guide>
        <p15:guide id="2" pos="3840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58" roundtripDataSignature="AMtx7mgHBNstMAaINH0f1X56o2buz22v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DC60C5A-498E-4B72-8D3A-CA3AF6AB28AE}">
  <a:tblStyle styleId="{3DC60C5A-498E-4B72-8D3A-CA3AF6AB28A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font" Target="fonts/Raleway-regular.fntdata"/><Relationship Id="rId43" Type="http://schemas.openxmlformats.org/officeDocument/2006/relationships/slide" Target="slides/slide36.xml"/><Relationship Id="rId46" Type="http://schemas.openxmlformats.org/officeDocument/2006/relationships/font" Target="fonts/Raleway-italic.fntdata"/><Relationship Id="rId45" Type="http://schemas.openxmlformats.org/officeDocument/2006/relationships/font" Target="fonts/Raleway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HelveticaNeue-regular.fntdata"/><Relationship Id="rId47" Type="http://schemas.openxmlformats.org/officeDocument/2006/relationships/font" Target="fonts/Raleway-boldItalic.fntdata"/><Relationship Id="rId49" Type="http://schemas.openxmlformats.org/officeDocument/2006/relationships/font" Target="fonts/HelveticaNeue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HelveticaNeue-boldItalic.fntdata"/><Relationship Id="rId50" Type="http://schemas.openxmlformats.org/officeDocument/2006/relationships/font" Target="fonts/HelveticaNeue-italic.fntdata"/><Relationship Id="rId53" Type="http://schemas.openxmlformats.org/officeDocument/2006/relationships/font" Target="fonts/HelveticaNeueLight-bold.fntdata"/><Relationship Id="rId52" Type="http://schemas.openxmlformats.org/officeDocument/2006/relationships/font" Target="fonts/HelveticaNeueLight-regular.fntdata"/><Relationship Id="rId11" Type="http://schemas.openxmlformats.org/officeDocument/2006/relationships/slide" Target="slides/slide4.xml"/><Relationship Id="rId55" Type="http://schemas.openxmlformats.org/officeDocument/2006/relationships/font" Target="fonts/HelveticaNeueLight-boldItalic.fntdata"/><Relationship Id="rId10" Type="http://schemas.openxmlformats.org/officeDocument/2006/relationships/slide" Target="slides/slide3.xml"/><Relationship Id="rId54" Type="http://schemas.openxmlformats.org/officeDocument/2006/relationships/font" Target="fonts/HelveticaNeueLight-italic.fntdata"/><Relationship Id="rId13" Type="http://schemas.openxmlformats.org/officeDocument/2006/relationships/slide" Target="slides/slide6.xml"/><Relationship Id="rId57" Type="http://schemas.openxmlformats.org/officeDocument/2006/relationships/font" Target="fonts/RopaSans-italic.fntdata"/><Relationship Id="rId12" Type="http://schemas.openxmlformats.org/officeDocument/2006/relationships/slide" Target="slides/slide5.xml"/><Relationship Id="rId56" Type="http://schemas.openxmlformats.org/officeDocument/2006/relationships/font" Target="fonts/RopaSans-regular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58" Type="http://customschemas.google.com/relationships/presentationmetadata" Target="meta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2.png>
</file>

<file path=ppt/media/image14.png>
</file>

<file path=ppt/media/image15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5.png>
</file>

<file path=ppt/media/image27.png>
</file>

<file path=ppt/media/image28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A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38d5309eb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" name="Google Shape;26;g138d5309eb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8" name="Google Shape;9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6" name="Google Shape;10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4" name="Google Shape;11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1" name="Google Shape;12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9" name="Google Shape;12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7" name="Google Shape;137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5" name="Google Shape;145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56" name="Google Shape;15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7" name="Google Shape;167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8" name="Google Shape;178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38d5309ebb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" name="Google Shape;34;g138d5309ebb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6" name="Google Shape;186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5" name="Google Shape;195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02" name="Google Shape;202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1" name="Google Shape;211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20" name="Google Shape;220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28" name="Google Shape;228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36" name="Google Shape;236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44" name="Google Shape;244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52" name="Google Shape;252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59" name="Google Shape;259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1" name="Google Shape;4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70" name="Google Shape;270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81" name="Google Shape;281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90" name="Google Shape;290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99" name="Google Shape;299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08" name="Google Shape;308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16" name="Google Shape;316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25" name="Google Shape;325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8" name="Google Shape;4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56" name="Google Shape;5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64" name="Google Shape;6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72" name="Google Shape;7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0" name="Google Shape;8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9" name="Google Shape;8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>
  <p:cSld name="Diapositiva de título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>
  <p:cSld name="Título y objeto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3"/>
          <p:cNvSpPr txBox="1"/>
          <p:nvPr>
            <p:ph idx="1" type="body"/>
          </p:nvPr>
        </p:nvSpPr>
        <p:spPr>
          <a:xfrm>
            <a:off x="838201" y="1825625"/>
            <a:ext cx="416775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43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43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43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7"/>
          <p:cNvSpPr txBox="1"/>
          <p:nvPr>
            <p:ph type="title"/>
          </p:nvPr>
        </p:nvSpPr>
        <p:spPr>
          <a:xfrm>
            <a:off x="2416969" y="1151930"/>
            <a:ext cx="7358100" cy="2321700"/>
          </a:xfrm>
          <a:prstGeom prst="rect">
            <a:avLst/>
          </a:prstGeom>
          <a:noFill/>
          <a:ln>
            <a:noFill/>
          </a:ln>
        </p:spPr>
        <p:txBody>
          <a:bodyPr anchorCtr="0" anchor="b" bIns="71425" lIns="71425" spcFirstLastPara="1" rIns="71425" wrap="square" tIns="7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47"/>
          <p:cNvSpPr txBox="1"/>
          <p:nvPr>
            <p:ph idx="1" type="body"/>
          </p:nvPr>
        </p:nvSpPr>
        <p:spPr>
          <a:xfrm>
            <a:off x="2416969" y="3545086"/>
            <a:ext cx="7358100" cy="7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  <a:defRPr b="0" i="0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4335" lvl="5" marL="27432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261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4335" lvl="6" marL="32004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261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4334" lvl="7" marL="36576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261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4334" lvl="8" marL="4114800" marR="0" rtl="0" algn="l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>
                <a:srgbClr val="000000"/>
              </a:buClr>
              <a:buSzPts val="261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47"/>
          <p:cNvSpPr txBox="1"/>
          <p:nvPr>
            <p:ph idx="12" type="sldNum"/>
          </p:nvPr>
        </p:nvSpPr>
        <p:spPr>
          <a:xfrm>
            <a:off x="5977052" y="6536531"/>
            <a:ext cx="233100" cy="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 sz="11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1874"/>
            <a:ext cx="12192000" cy="6856126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4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1874"/>
            <a:ext cx="12192000" cy="685425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2"/>
    <p:sldLayoutId id="2147483652" r:id="rId3"/>
    <p:sldLayoutId id="2147483653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Relationship Id="rId4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Relationship Id="rId4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Relationship Id="rId4" Type="http://schemas.openxmlformats.org/officeDocument/2006/relationships/image" Target="../media/image2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Relationship Id="rId4" Type="http://schemas.openxmlformats.org/officeDocument/2006/relationships/image" Target="../media/image2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png"/><Relationship Id="rId4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png"/><Relationship Id="rId4" Type="http://schemas.openxmlformats.org/officeDocument/2006/relationships/image" Target="../media/image2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g138d5309ebb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0" y="0"/>
            <a:ext cx="12185650" cy="6857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g138d5309ebb_0_0"/>
          <p:cNvPicPr preferRelativeResize="0"/>
          <p:nvPr/>
        </p:nvPicPr>
        <p:blipFill rotWithShape="1">
          <a:blip r:embed="rId4">
            <a:alphaModFix/>
          </a:blip>
          <a:srcRect b="0" l="0" r="58281" t="0"/>
          <a:stretch/>
        </p:blipFill>
        <p:spPr>
          <a:xfrm>
            <a:off x="2404523" y="2186250"/>
            <a:ext cx="3430200" cy="206494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g138d5309ebb_0_0"/>
          <p:cNvSpPr txBox="1"/>
          <p:nvPr/>
        </p:nvSpPr>
        <p:spPr>
          <a:xfrm>
            <a:off x="6289675" y="1060450"/>
            <a:ext cx="738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</a:pPr>
            <a:r>
              <a:rPr b="0" i="0" lang="es-AR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2022/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" name="Google Shape;31;g138d5309ebb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75" y="6076472"/>
            <a:ext cx="12192000" cy="773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0"/>
          <p:cNvSpPr txBox="1"/>
          <p:nvPr/>
        </p:nvSpPr>
        <p:spPr>
          <a:xfrm>
            <a:off x="1709400" y="14680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3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Evidentemente, es mucho más grave predecir que el paciente está sano cuando en realidad está enfermo, es decir</a:t>
            </a:r>
            <a:r>
              <a:rPr b="0" i="0" lang="es-AR" sz="2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un</a:t>
            </a:r>
            <a:r>
              <a:rPr b="1" i="0" lang="es-AR" sz="23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falso negativo (FN)</a:t>
            </a:r>
            <a:r>
              <a:rPr b="0" i="0" lang="es-AR" sz="23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que predecir que está enfermo cuando está sano, es decir, un </a:t>
            </a:r>
            <a:r>
              <a:rPr b="1" i="0" lang="es-AR" sz="23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falso positivo (FP)</a:t>
            </a:r>
            <a:r>
              <a:rPr b="0" i="0" lang="es-AR" sz="23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 b="0" i="0" sz="23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13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2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Hay ocasiones, sin </a:t>
            </a:r>
            <a:r>
              <a:rPr lang="es-AR" sz="2200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embargo, donde</a:t>
            </a:r>
            <a:r>
              <a:rPr b="0" i="0" lang="es-AR" sz="22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los </a:t>
            </a:r>
            <a:r>
              <a:rPr b="1" i="0" lang="es-AR" sz="22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FP </a:t>
            </a:r>
            <a:r>
              <a:rPr b="0" i="0" lang="es-AR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pueden tener consecuencias peores que los</a:t>
            </a:r>
            <a:r>
              <a:rPr b="1" i="0" lang="es-AR" sz="22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FN.</a:t>
            </a:r>
            <a:r>
              <a:rPr b="0" i="0" lang="es-AR" sz="25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1" name="Google Shape;10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3199" y="3958764"/>
            <a:ext cx="7001426" cy="270416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0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3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Falencias del accuracy</a:t>
            </a:r>
            <a:endParaRPr b="0" i="0" sz="15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p10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1"/>
          <p:cNvSpPr txBox="1"/>
          <p:nvPr/>
        </p:nvSpPr>
        <p:spPr>
          <a:xfrm>
            <a:off x="1709400" y="15442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5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Por otro lado, la mayoría de la gente que se realiza los tests médicos está sana.</a:t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5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Supongamos que el </a:t>
            </a:r>
            <a:r>
              <a:rPr b="1" i="0" lang="es-AR" sz="25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99%</a:t>
            </a:r>
            <a:r>
              <a:rPr b="0" i="0" lang="es-AR" sz="25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los pacientes están sanos.</a:t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5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 modelo que prediga el </a:t>
            </a:r>
            <a:r>
              <a:rPr b="1" i="0" lang="es-AR" sz="25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100%</a:t>
            </a:r>
            <a:r>
              <a:rPr b="0" i="0" lang="es-AR" sz="25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las veces que el paciente está sano obtendría un accuracy del </a:t>
            </a:r>
            <a:r>
              <a:rPr b="1" i="0" lang="es-AR" sz="25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99%</a:t>
            </a:r>
            <a:r>
              <a:rPr b="0" i="0" lang="es-AR" sz="25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siendo un pésimo modelo.</a:t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9" name="Google Shape;10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3199" y="3958764"/>
            <a:ext cx="7001426" cy="2704162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1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3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Falencias del accuracy</a:t>
            </a:r>
            <a:endParaRPr b="0" i="0" sz="15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1" name="Google Shape;111;p11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2"/>
          <p:cNvSpPr txBox="1"/>
          <p:nvPr/>
        </p:nvSpPr>
        <p:spPr>
          <a:xfrm>
            <a:off x="1709400" y="1468050"/>
            <a:ext cx="9376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1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 resultados en una clasificación se pueden </a:t>
            </a:r>
            <a:r>
              <a:rPr lang="es-AR" sz="2100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dividir en</a:t>
            </a:r>
            <a:r>
              <a:rPr b="0" i="0" lang="es-AR" sz="21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cuatro clases. Volvamos al ejemplo del test médico.</a:t>
            </a:r>
            <a:endParaRPr b="0" i="0" sz="21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100" u="sng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Definiciones:</a:t>
            </a:r>
            <a:endParaRPr b="0" i="0" sz="2100" u="sng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100"/>
              <a:buFont typeface="Helvetica Neue"/>
              <a:buChar char="●"/>
            </a:pPr>
            <a:r>
              <a:rPr b="1" i="0" lang="es-AR" sz="21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Falsos Positivos (FP)</a:t>
            </a:r>
            <a:r>
              <a:rPr b="0" i="0" lang="es-AR" sz="21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es una clase negativa que fue clasificada como </a:t>
            </a:r>
            <a:r>
              <a:rPr lang="es-AR" sz="2100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positiva</a:t>
            </a:r>
            <a:r>
              <a:rPr b="0" i="0" lang="es-AR" sz="21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Ejemplo: al individuo se lo clasificó como enfermo, pero estaba sano.</a:t>
            </a:r>
            <a:endParaRPr b="0" i="0" sz="21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100"/>
              <a:buFont typeface="Helvetica Neue"/>
              <a:buChar char="●"/>
            </a:pPr>
            <a:r>
              <a:rPr b="1" i="0" lang="es-AR" sz="21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Falsos Negativos (FN)</a:t>
            </a:r>
            <a:r>
              <a:rPr b="0" i="0" lang="es-AR" sz="21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es una clase positiva que fue clasificada como negativa. Ejemplo: al individuo se lo clasificó como sano, pero estaba enfermo.</a:t>
            </a:r>
            <a:endParaRPr b="0" i="0" sz="21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100"/>
              <a:buFont typeface="Helvetica Neue"/>
              <a:buChar char="●"/>
            </a:pPr>
            <a:r>
              <a:rPr b="1" i="0" lang="es-AR" sz="21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Verdaderos Positivos (TP):</a:t>
            </a:r>
            <a:r>
              <a:rPr b="0" i="0" lang="es-AR" sz="21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es una clase positiva clasificada correctamente. </a:t>
            </a:r>
            <a:endParaRPr b="0" i="0" sz="21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100"/>
              <a:buFont typeface="Helvetica Neue"/>
              <a:buChar char="●"/>
            </a:pPr>
            <a:r>
              <a:rPr b="1" i="0" lang="es-AR" sz="21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Verdaderos Negativos (TN)</a:t>
            </a:r>
            <a:r>
              <a:rPr b="0" i="0" lang="es-AR" sz="21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es una clase negativa clasificada correctamente.</a:t>
            </a:r>
            <a:endParaRPr b="0" i="0" sz="21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17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Aclaración: la noción de “positivos” o “negativos” es arbitraria y podría ser reemplazada por las de “presencia” o ”ausencia”.</a:t>
            </a:r>
            <a:endParaRPr b="0" i="0" sz="1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p12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1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Matriz de confusión</a:t>
            </a:r>
            <a:endParaRPr b="0" i="0" sz="13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8" name="Google Shape;118;p12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 txBox="1"/>
          <p:nvPr/>
        </p:nvSpPr>
        <p:spPr>
          <a:xfrm>
            <a:off x="1709400" y="15442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5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 </a:t>
            </a:r>
            <a:r>
              <a:rPr b="1" i="0" lang="es-AR" sz="25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matriz de confusión</a:t>
            </a:r>
            <a:r>
              <a:rPr b="0" i="0" lang="es-AR" sz="25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es una tabla de doble entrada donde se describen los </a:t>
            </a:r>
            <a:r>
              <a:rPr b="1" i="0" lang="es-AR" sz="25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resultados observados vs. resultados esperados</a:t>
            </a:r>
            <a:r>
              <a:rPr b="0" i="0" lang="es-AR" sz="25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luego de haber aplicado del modelo.</a:t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24" name="Google Shape;12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5600" y="2915400"/>
            <a:ext cx="6293624" cy="370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3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1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Matriz de confusión</a:t>
            </a:r>
            <a:endParaRPr b="0" i="0" sz="13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13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"/>
          <p:cNvSpPr txBox="1"/>
          <p:nvPr/>
        </p:nvSpPr>
        <p:spPr>
          <a:xfrm>
            <a:off x="1709400" y="15442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 realizar un test de hipótesis, podemos incurrir en dos tipos de errores:</a:t>
            </a:r>
            <a:endParaRPr b="0" i="0" sz="24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7465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155CC"/>
              </a:buClr>
              <a:buSzPts val="2300"/>
              <a:buFont typeface="Helvetica Neue"/>
              <a:buChar char="●"/>
            </a:pPr>
            <a:r>
              <a:rPr b="1" i="0" lang="es-AR" sz="23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Error de Tipo I</a:t>
            </a:r>
            <a:endParaRPr b="1" i="0" sz="23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746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300"/>
              <a:buFont typeface="Helvetica Neue"/>
              <a:buChar char="●"/>
            </a:pPr>
            <a:r>
              <a:rPr b="1" i="0" lang="es-AR" sz="23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Error de Tipo II</a:t>
            </a:r>
            <a:endParaRPr b="1" i="0" sz="23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132" name="Google Shape;132;p14"/>
          <p:cNvGraphicFramePr/>
          <p:nvPr/>
        </p:nvGraphicFramePr>
        <p:xfrm>
          <a:off x="1709400" y="3546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{3DC60C5A-498E-4B72-8D3A-CA3AF6AB28AE}</a:tableStyleId>
              </a:tblPr>
              <a:tblGrid>
                <a:gridCol w="2456475"/>
                <a:gridCol w="2086175"/>
                <a:gridCol w="2061475"/>
              </a:tblGrid>
              <a:tr h="95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t/>
                      </a:r>
                      <a:endParaRPr sz="1900" u="none" cap="none" strike="noStrike"/>
                    </a:p>
                  </a:txBody>
                  <a:tcPr marT="91450" marB="91450" marR="91450" marL="914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s-AR" sz="19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 rechazar H0 (ŷ=0)</a:t>
                      </a:r>
                      <a:endParaRPr sz="19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50" marB="91450" marR="91450" marL="914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s-AR" sz="19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Rechazar H0 (ŷ=1)</a:t>
                      </a:r>
                      <a:endParaRPr sz="19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50" marB="91450" marR="91450" marL="914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5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s-AR" sz="19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H0 verdadera (y=0)</a:t>
                      </a:r>
                      <a:endParaRPr sz="19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50" marB="91450" marR="91450" marL="914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s-AR" sz="19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Decisión correcta (1 </a:t>
                      </a:r>
                      <a:r>
                        <a:rPr b="1" lang="es-AR" sz="19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- </a:t>
                      </a:r>
                      <a:r>
                        <a:rPr lang="es-AR" sz="19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α)</a:t>
                      </a:r>
                      <a:endParaRPr sz="19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50" marB="91450" marR="91450" marL="914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b="1" lang="es-AR" sz="19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Error de Tipo I (α)</a:t>
                      </a:r>
                      <a:endParaRPr b="1" sz="19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50" marB="91450" marR="91450" marL="914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5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s-AR" sz="19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H0 falsa (y=1)</a:t>
                      </a:r>
                      <a:endParaRPr sz="19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50" marB="91450" marR="91450" marL="914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b="1" lang="es-AR" sz="19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Error de Tipo II (β)</a:t>
                      </a:r>
                      <a:endParaRPr b="1" sz="19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50" marB="91450" marR="91450" marL="914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Arial"/>
                        <a:buNone/>
                      </a:pPr>
                      <a:r>
                        <a:rPr lang="es-AR" sz="19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Decisión correcta (1 - β)</a:t>
                      </a:r>
                      <a:endParaRPr sz="19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50" marB="91450" marR="91450" marL="914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3" name="Google Shape;133;p14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1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Matriz de confusión</a:t>
            </a:r>
            <a:endParaRPr b="0" i="0" sz="13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4" name="Google Shape;134;p14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600" y="3352800"/>
            <a:ext cx="8806098" cy="348554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5"/>
          <p:cNvSpPr txBox="1"/>
          <p:nvPr/>
        </p:nvSpPr>
        <p:spPr>
          <a:xfrm>
            <a:off x="1709400" y="15442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 realizar un test de hipótesis, podemos incurrir en dos tipos de errores:</a:t>
            </a:r>
            <a:endParaRPr b="0" i="0" sz="24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7465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155CC"/>
              </a:buClr>
              <a:buSzPts val="2300"/>
              <a:buFont typeface="Helvetica Neue"/>
              <a:buChar char="●"/>
            </a:pPr>
            <a:r>
              <a:rPr b="1" i="0" lang="es-AR" sz="23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Error de Tipo I</a:t>
            </a:r>
            <a:endParaRPr b="1" i="0" sz="23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746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300"/>
              <a:buFont typeface="Helvetica Neue"/>
              <a:buChar char="●"/>
            </a:pPr>
            <a:r>
              <a:rPr b="1" i="0" lang="es-AR" sz="23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Error de Tipo II</a:t>
            </a:r>
            <a:endParaRPr b="1" i="0" sz="23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1" name="Google Shape;141;p15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1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Matriz de confusión</a:t>
            </a:r>
            <a:endParaRPr b="0" i="0" sz="13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" name="Google Shape;142;p15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/>
        </p:nvSpPr>
        <p:spPr>
          <a:xfrm>
            <a:off x="1709400" y="15442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1" i="0" lang="es-AR" sz="25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Accuracy:</a:t>
            </a:r>
            <a:endParaRPr b="0" i="0" sz="2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Char char="●"/>
            </a:pP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Proporción de observaciones correctamente predichas.</a:t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Char char="●"/>
            </a:pP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Notar que esta métrica no “alerta” si no tengo casos positivos o negativos bien predichos.</a:t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8" name="Google Shape;148;p16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1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Métricas de clasificación</a:t>
            </a:r>
            <a:endParaRPr b="0" i="0" sz="13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49" name="Google Shape;14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3200" y="4057175"/>
            <a:ext cx="4707899" cy="277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15500" y="3168075"/>
            <a:ext cx="6498524" cy="96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6"/>
          <p:cNvSpPr/>
          <p:nvPr/>
        </p:nvSpPr>
        <p:spPr>
          <a:xfrm>
            <a:off x="2928600" y="4399350"/>
            <a:ext cx="1596300" cy="1030500"/>
          </a:xfrm>
          <a:prstGeom prst="rect">
            <a:avLst/>
          </a:prstGeom>
          <a:noFill/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6"/>
          <p:cNvSpPr/>
          <p:nvPr/>
        </p:nvSpPr>
        <p:spPr>
          <a:xfrm>
            <a:off x="4528800" y="5466150"/>
            <a:ext cx="1596300" cy="1030500"/>
          </a:xfrm>
          <a:prstGeom prst="rect">
            <a:avLst/>
          </a:prstGeom>
          <a:noFill/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6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/>
        </p:nvSpPr>
        <p:spPr>
          <a:xfrm>
            <a:off x="1709400" y="15442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1" i="0" lang="es-AR" sz="25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Recall (Sensibilidad o True Positive Rate):</a:t>
            </a:r>
            <a:endParaRPr b="0" i="0" sz="2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Char char="●"/>
            </a:pP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Proporción de </a:t>
            </a:r>
            <a:r>
              <a:rPr b="1" i="0" lang="es-AR" sz="21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positivos correctamente clasificados</a:t>
            </a: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Char char="●"/>
            </a:pP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 su valor es bajo, es porque hay presencia de falsos negativos. Por eso, esta medida es </a:t>
            </a:r>
            <a:r>
              <a:rPr b="1" i="0" lang="es-AR" sz="21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sensible a los FN</a:t>
            </a: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59" name="Google Shape;15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3200" y="4057175"/>
            <a:ext cx="4707899" cy="277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7"/>
          <p:cNvSpPr/>
          <p:nvPr/>
        </p:nvSpPr>
        <p:spPr>
          <a:xfrm>
            <a:off x="2928600" y="5466150"/>
            <a:ext cx="1596300" cy="1030500"/>
          </a:xfrm>
          <a:prstGeom prst="rect">
            <a:avLst/>
          </a:prstGeom>
          <a:noFill/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7"/>
          <p:cNvSpPr/>
          <p:nvPr/>
        </p:nvSpPr>
        <p:spPr>
          <a:xfrm>
            <a:off x="4528800" y="5466150"/>
            <a:ext cx="1596300" cy="1030500"/>
          </a:xfrm>
          <a:prstGeom prst="rect">
            <a:avLst/>
          </a:prstGeom>
          <a:noFill/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43325" y="3265887"/>
            <a:ext cx="4197976" cy="953688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7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1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Métricas de clasificación</a:t>
            </a:r>
            <a:endParaRPr b="0" i="0" sz="13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17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/>
        </p:nvSpPr>
        <p:spPr>
          <a:xfrm>
            <a:off x="1709400" y="1544250"/>
            <a:ext cx="9841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1" i="0" lang="es-AR" sz="25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Precision:</a:t>
            </a:r>
            <a:endParaRPr b="0" i="0" sz="2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Char char="●"/>
            </a:pP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Cantidad de verdaderos positivos </a:t>
            </a:r>
            <a:r>
              <a:rPr b="1" i="0" lang="es-AR" sz="21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sobre el total de predicciones positivas</a:t>
            </a: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Char char="●"/>
            </a:pP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 su valor es bajo, es porque hay presencia de falsos positivos. Por eso, esta medida es </a:t>
            </a:r>
            <a:r>
              <a:rPr b="1" i="0" lang="es-AR" sz="21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sensible a los FP</a:t>
            </a: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0" name="Google Shape;17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3200" y="4057175"/>
            <a:ext cx="4707899" cy="277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8"/>
          <p:cNvSpPr/>
          <p:nvPr/>
        </p:nvSpPr>
        <p:spPr>
          <a:xfrm>
            <a:off x="4528800" y="4399350"/>
            <a:ext cx="1596300" cy="1030500"/>
          </a:xfrm>
          <a:prstGeom prst="rect">
            <a:avLst/>
          </a:prstGeom>
          <a:noFill/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8"/>
          <p:cNvSpPr/>
          <p:nvPr/>
        </p:nvSpPr>
        <p:spPr>
          <a:xfrm>
            <a:off x="4528800" y="5466150"/>
            <a:ext cx="1596300" cy="1030500"/>
          </a:xfrm>
          <a:prstGeom prst="rect">
            <a:avLst/>
          </a:prstGeom>
          <a:noFill/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81238" y="3148575"/>
            <a:ext cx="5110625" cy="110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8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1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Métricas de clasificación</a:t>
            </a:r>
            <a:endParaRPr b="0" i="0" sz="13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p18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/>
        </p:nvSpPr>
        <p:spPr>
          <a:xfrm>
            <a:off x="1709400" y="1544250"/>
            <a:ext cx="9841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1" i="0" lang="es-AR" sz="25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F1-score:</a:t>
            </a:r>
            <a:endParaRPr b="0" i="0" sz="2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Char char="●"/>
            </a:pP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 la </a:t>
            </a:r>
            <a:r>
              <a:rPr b="1" i="0" lang="es-AR" sz="21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media armónica de los scores de recall y precision</a:t>
            </a: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Char char="●"/>
            </a:pP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Como regla general, cuanto mayor es esta métrica, mejor es el modelo.</a:t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1" name="Google Shape;18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4375" y="3079425"/>
            <a:ext cx="7085700" cy="145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9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1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Métricas de clasificación</a:t>
            </a:r>
            <a:endParaRPr b="0" i="0" sz="13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g138d5309ebb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0" y="0"/>
            <a:ext cx="12185650" cy="6857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g138d5309ebb_0_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75" y="6076472"/>
            <a:ext cx="12192000" cy="773906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g138d5309ebb_0_7"/>
          <p:cNvSpPr txBox="1"/>
          <p:nvPr/>
        </p:nvSpPr>
        <p:spPr>
          <a:xfrm>
            <a:off x="1402350" y="1375400"/>
            <a:ext cx="10574400" cy="46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50" spcFirstLastPara="1" rIns="9145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b="0" i="0" lang="es-AR" sz="4300" u="none" cap="none" strike="noStrike">
                <a:solidFill>
                  <a:schemeClr val="lt2"/>
                </a:solidFill>
                <a:latin typeface="Ropa Sans"/>
                <a:ea typeface="Ropa Sans"/>
                <a:cs typeface="Ropa Sans"/>
                <a:sym typeface="Ropa Sans"/>
              </a:rPr>
              <a:t>Maestría en Management &amp; Analytics</a:t>
            </a:r>
            <a:endParaRPr b="0" i="0" sz="15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5200" u="none" cap="none" strike="noStrike">
              <a:solidFill>
                <a:schemeClr val="lt2"/>
              </a:solidFill>
              <a:latin typeface="Ropa Sans"/>
              <a:ea typeface="Ropa Sans"/>
              <a:cs typeface="Ropa Sans"/>
              <a:sym typeface="Ropa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s-AR" sz="4300">
                <a:solidFill>
                  <a:schemeClr val="lt2"/>
                </a:solidFill>
                <a:latin typeface="Ropa Sans"/>
                <a:ea typeface="Ropa Sans"/>
                <a:cs typeface="Ropa Sans"/>
                <a:sym typeface="Ropa Sans"/>
              </a:rPr>
              <a:t>Clase 6 - Evaluación de modelos de clasificación</a:t>
            </a:r>
            <a:endParaRPr b="0" i="0" sz="2500" u="none" cap="none" strike="noStrike">
              <a:solidFill>
                <a:schemeClr val="lt2"/>
              </a:solidFill>
              <a:latin typeface="Ropa Sans"/>
              <a:ea typeface="Ropa Sans"/>
              <a:cs typeface="Ropa Sans"/>
              <a:sym typeface="Ropa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t/>
            </a:r>
            <a:endParaRPr b="0" i="0" sz="4300" u="none" cap="none" strike="noStrike">
              <a:solidFill>
                <a:schemeClr val="lt2"/>
              </a:solidFill>
              <a:latin typeface="Ropa Sans"/>
              <a:ea typeface="Ropa Sans"/>
              <a:cs typeface="Ropa Sans"/>
              <a:sym typeface="Ropa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/>
        </p:nvSpPr>
        <p:spPr>
          <a:xfrm>
            <a:off x="1709400" y="1544250"/>
            <a:ext cx="9841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1" i="0" lang="es-AR" sz="25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F1-score:</a:t>
            </a:r>
            <a:endParaRPr b="0" i="0" sz="25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Char char="●"/>
            </a:pP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 la </a:t>
            </a:r>
            <a:r>
              <a:rPr b="1" i="0" lang="es-AR" sz="21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media armónica de los scores de recall y precision</a:t>
            </a: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19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"/>
              <a:buChar char="●"/>
            </a:pPr>
            <a:r>
              <a:rPr b="0" i="0" lang="es-AR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Como regla general, cuanto mayor es esta métrica, mejor es el modelo.</a:t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20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1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Métricas de clasificación</a:t>
            </a:r>
            <a:endParaRPr b="0" i="0" sz="13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0" name="Google Shape;19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925" y="2831725"/>
            <a:ext cx="7182201" cy="391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99125" y="2981225"/>
            <a:ext cx="3702575" cy="75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0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27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Métricas de clasificación multiclase</a:t>
            </a:r>
            <a:endParaRPr b="0" i="0" sz="9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8" name="Google Shape;198;p21"/>
          <p:cNvSpPr txBox="1"/>
          <p:nvPr/>
        </p:nvSpPr>
        <p:spPr>
          <a:xfrm>
            <a:off x="1709400" y="1468050"/>
            <a:ext cx="9376500" cy="42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problemas multiclase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las métricas se derivan de las métricas de clasificación binaria, pero promediadas por las clases.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Accuracy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proporción de ejemplos bien clasificados, a lo largo de todas las clases.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 este caso también las clases desbalanceadas comprometen la relevancia de la métrica.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9" name="Google Shape;199;p21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27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Métricas de clasificación multiclase</a:t>
            </a:r>
            <a:endParaRPr b="0" i="0" sz="9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1709400" y="1468050"/>
            <a:ext cx="9376500" cy="42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problemas multiclase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las métricas se derivan de las métricas de clasificación binaria, pero promediadas por las clases.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7725" y="3128250"/>
            <a:ext cx="3263901" cy="326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24025" y="3106925"/>
            <a:ext cx="4724475" cy="338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27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Métricas de clasificación multiclase</a:t>
            </a:r>
            <a:endParaRPr b="0" i="0" sz="9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23"/>
          <p:cNvSpPr txBox="1"/>
          <p:nvPr/>
        </p:nvSpPr>
        <p:spPr>
          <a:xfrm>
            <a:off x="1709400" y="1468050"/>
            <a:ext cx="9376500" cy="14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problemas multiclase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las métricas se derivan de las métricas de clasificación binaria, pero promediadas por las clases.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5" name="Google Shape;21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4025" y="3106925"/>
            <a:ext cx="4724475" cy="338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3"/>
          <p:cNvSpPr txBox="1"/>
          <p:nvPr/>
        </p:nvSpPr>
        <p:spPr>
          <a:xfrm>
            <a:off x="947400" y="3068250"/>
            <a:ext cx="4004700" cy="14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●"/>
            </a:pPr>
            <a:r>
              <a:rPr b="1" i="0" lang="es-AR" sz="19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“macro avg”:</a:t>
            </a:r>
            <a:r>
              <a:rPr b="0" i="0" lang="es-AR" sz="19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promedio sin ponderar de las métricas por clase. </a:t>
            </a:r>
            <a:endParaRPr b="0" i="0" sz="1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●"/>
            </a:pPr>
            <a:r>
              <a:rPr b="1" i="0" lang="es-AR" sz="19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“weighted avg”:</a:t>
            </a:r>
            <a:r>
              <a:rPr b="0" i="0" lang="es-AR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promedio de las clases ponderado por la cantidad de observaciones de cada clase (support)</a:t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●"/>
            </a:pPr>
            <a:r>
              <a:rPr b="1" i="0" lang="es-AR" sz="19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“micro avg”: </a:t>
            </a:r>
            <a:r>
              <a:rPr b="0" i="0" lang="es-AR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calcula los FN, FP y TP para todas las clases y luego calcula las métricas usando esos valores.</a:t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7" name="Google Shape;217;p23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5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Umbrales de decisión</a:t>
            </a:r>
            <a:endParaRPr b="0" i="0" sz="17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3" name="Google Shape;22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6925" y="2932675"/>
            <a:ext cx="6016725" cy="365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4"/>
          <p:cNvSpPr txBox="1"/>
          <p:nvPr/>
        </p:nvSpPr>
        <p:spPr>
          <a:xfrm>
            <a:off x="1709400" y="1468050"/>
            <a:ext cx="9376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 presentar a la regresión logística, vimos que la sigmoide nos permitía estimar una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probabilidad 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 pertenencia a la clase 1.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5" name="Google Shape;225;p24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5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5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Umbrales de decisión</a:t>
            </a:r>
            <a:endParaRPr b="0" i="0" sz="17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1" name="Google Shape;23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6925" y="2932675"/>
            <a:ext cx="6016725" cy="365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5"/>
          <p:cNvSpPr txBox="1"/>
          <p:nvPr/>
        </p:nvSpPr>
        <p:spPr>
          <a:xfrm>
            <a:off x="1709400" y="1468050"/>
            <a:ext cx="9376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Por default, cuando la probabilidad es mayor al 50%, la predicción será positiva. Sin embargo, podemos establecer un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umbral de decisión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diferente.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5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Umbrales de decisión</a:t>
            </a:r>
            <a:endParaRPr b="0" i="0" sz="17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9" name="Google Shape;23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6925" y="2932675"/>
            <a:ext cx="6016725" cy="365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6"/>
          <p:cNvSpPr txBox="1"/>
          <p:nvPr/>
        </p:nvSpPr>
        <p:spPr>
          <a:xfrm>
            <a:off x="1709400" y="1468050"/>
            <a:ext cx="9376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umbral más alto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por ejemplo, del 80%, va a ser más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conservador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Va a tender a tener menos FP, probablemente con el costo de tener más FN.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1" name="Google Shape;241;p26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5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Umbrales de decisión</a:t>
            </a:r>
            <a:endParaRPr b="0" i="0" sz="17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7" name="Google Shape;24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6925" y="2932675"/>
            <a:ext cx="6016725" cy="3654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7"/>
          <p:cNvSpPr txBox="1"/>
          <p:nvPr/>
        </p:nvSpPr>
        <p:spPr>
          <a:xfrm>
            <a:off x="1709400" y="1468050"/>
            <a:ext cx="9376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umbral más bajo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por ejemplo, del 30%, va a ser más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“liberal”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Va a tender a tener menos FN, probablemente con el costo de tener más FP.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9" name="Google Shape;249;p27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/>
          <p:nvPr/>
        </p:nvSpPr>
        <p:spPr>
          <a:xfrm>
            <a:off x="5930900" y="5140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 ROC y AUC</a:t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5" name="Google Shape;255;p28"/>
          <p:cNvSpPr txBox="1"/>
          <p:nvPr/>
        </p:nvSpPr>
        <p:spPr>
          <a:xfrm>
            <a:off x="1709400" y="1468050"/>
            <a:ext cx="9376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30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 </a:t>
            </a:r>
            <a:r>
              <a:rPr b="1" i="0" lang="es-AR" sz="30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 ROC</a:t>
            </a:r>
            <a:r>
              <a:rPr b="0" i="0" lang="es-AR" sz="30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nos permite evaluar la performance de un modelo para distintos umbrales de decisión, pudiendo evaluar el </a:t>
            </a:r>
            <a:r>
              <a:rPr b="1" i="0" lang="es-AR" sz="30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trade-off entre precision y recall</a:t>
            </a:r>
            <a:r>
              <a:rPr b="0" i="0" lang="es-AR" sz="30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 b="0" i="0" sz="30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30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 curva ROC se construye a partir de 2 métricas.</a:t>
            </a:r>
            <a:endParaRPr b="0" i="0" sz="30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6" name="Google Shape;256;p28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3200" y="4057175"/>
            <a:ext cx="4707899" cy="2774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9"/>
          <p:cNvSpPr/>
          <p:nvPr/>
        </p:nvSpPr>
        <p:spPr>
          <a:xfrm>
            <a:off x="2928600" y="5466150"/>
            <a:ext cx="1596300" cy="1030500"/>
          </a:xfrm>
          <a:prstGeom prst="rect">
            <a:avLst/>
          </a:prstGeom>
          <a:noFill/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9"/>
          <p:cNvSpPr/>
          <p:nvPr/>
        </p:nvSpPr>
        <p:spPr>
          <a:xfrm>
            <a:off x="4528800" y="5466150"/>
            <a:ext cx="1596300" cy="1030500"/>
          </a:xfrm>
          <a:prstGeom prst="rect">
            <a:avLst/>
          </a:prstGeom>
          <a:noFill/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9"/>
          <p:cNvSpPr txBox="1"/>
          <p:nvPr/>
        </p:nvSpPr>
        <p:spPr>
          <a:xfrm>
            <a:off x="1709400" y="1468050"/>
            <a:ext cx="9376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Recall, Sensitivity o True Positive Rate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1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Cuanto más cercano a 1, mejor el modelo</a:t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5" name="Google Shape;265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71552" y="2169677"/>
            <a:ext cx="5543394" cy="125932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9"/>
          <p:cNvSpPr/>
          <p:nvPr/>
        </p:nvSpPr>
        <p:spPr>
          <a:xfrm>
            <a:off x="5930900" y="5140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 ROC y AUC</a:t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7" name="Google Shape;267;p29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"/>
          <p:cNvSpPr txBox="1"/>
          <p:nvPr/>
        </p:nvSpPr>
        <p:spPr>
          <a:xfrm>
            <a:off x="1311050" y="1635150"/>
            <a:ext cx="9399600" cy="14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30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 esta clase vamos a presentar los fundamentos de los métodos de evaluación de los </a:t>
            </a:r>
            <a:r>
              <a:rPr b="1" i="0" lang="es-AR" sz="30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algoritmos de clasificación.</a:t>
            </a:r>
            <a:endParaRPr b="1" i="0" sz="30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10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30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Asimismo, vamos a presentar las métricas  </a:t>
            </a:r>
            <a:r>
              <a:rPr b="1" i="0" lang="es-AR" sz="30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Accuracy, Recall, Precisión, F1 y curvas ROC </a:t>
            </a:r>
            <a:r>
              <a:rPr b="0" i="0" lang="es-AR" sz="30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 vamos a analizar cuándo corresponde </a:t>
            </a:r>
            <a:r>
              <a:rPr lang="es-AR" sz="3000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utilizar cada</a:t>
            </a:r>
            <a:r>
              <a:rPr b="0" i="0" lang="es-AR" sz="30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una. </a:t>
            </a:r>
            <a:endParaRPr b="0" i="0" sz="30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" name="Google Shape;44;p3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25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Evaluación de modelos de clasificación</a:t>
            </a:r>
            <a:endParaRPr b="0" i="0" sz="7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" name="Google Shape;45;p3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3200" y="4057175"/>
            <a:ext cx="4707899" cy="2774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0"/>
          <p:cNvSpPr/>
          <p:nvPr/>
        </p:nvSpPr>
        <p:spPr>
          <a:xfrm>
            <a:off x="2928600" y="4399350"/>
            <a:ext cx="1596300" cy="1030500"/>
          </a:xfrm>
          <a:prstGeom prst="rect">
            <a:avLst/>
          </a:prstGeom>
          <a:noFill/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0"/>
          <p:cNvSpPr/>
          <p:nvPr/>
        </p:nvSpPr>
        <p:spPr>
          <a:xfrm>
            <a:off x="4528800" y="4399350"/>
            <a:ext cx="1596300" cy="1030500"/>
          </a:xfrm>
          <a:prstGeom prst="rect">
            <a:avLst/>
          </a:prstGeom>
          <a:noFill/>
          <a:ln cap="flat" cmpd="sng" w="762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0"/>
          <p:cNvSpPr txBox="1"/>
          <p:nvPr/>
        </p:nvSpPr>
        <p:spPr>
          <a:xfrm>
            <a:off x="1709400" y="1468050"/>
            <a:ext cx="9376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 Positive Rate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1-specificity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1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Cuanto más cercano a 0, mejor el modelo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6" name="Google Shape;27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05075" y="2237300"/>
            <a:ext cx="4914448" cy="119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0"/>
          <p:cNvSpPr/>
          <p:nvPr/>
        </p:nvSpPr>
        <p:spPr>
          <a:xfrm>
            <a:off x="5930900" y="5140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 ROC y AUC</a:t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8" name="Google Shape;278;p30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1"/>
          <p:cNvSpPr txBox="1"/>
          <p:nvPr/>
        </p:nvSpPr>
        <p:spPr>
          <a:xfrm>
            <a:off x="1709400" y="1468050"/>
            <a:ext cx="9376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 un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umbral 0%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el modelo clasifica siempre como clase positiva.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 Positive Rate = 1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 Positive Rate = 1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84" name="Google Shape;28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10200" y="2820175"/>
            <a:ext cx="3862029" cy="93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72226" y="4425243"/>
            <a:ext cx="3862026" cy="877358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1"/>
          <p:cNvSpPr/>
          <p:nvPr/>
        </p:nvSpPr>
        <p:spPr>
          <a:xfrm>
            <a:off x="5930900" y="5140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 ROC y AUC</a:t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7" name="Google Shape;287;p31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2"/>
          <p:cNvSpPr txBox="1"/>
          <p:nvPr/>
        </p:nvSpPr>
        <p:spPr>
          <a:xfrm>
            <a:off x="1709400" y="1468050"/>
            <a:ext cx="93765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 un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umbral 100%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todas, el modelo clasifica siempre como clase negativa.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 Positive Rate = 0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 Positive Rate = 0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93" name="Google Shape;29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10200" y="2820175"/>
            <a:ext cx="3862029" cy="93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72226" y="4425243"/>
            <a:ext cx="3862026" cy="877358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2"/>
          <p:cNvSpPr/>
          <p:nvPr/>
        </p:nvSpPr>
        <p:spPr>
          <a:xfrm>
            <a:off x="5930900" y="5140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 ROC y AUC</a:t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6" name="Google Shape;296;p32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3"/>
          <p:cNvSpPr txBox="1"/>
          <p:nvPr/>
        </p:nvSpPr>
        <p:spPr>
          <a:xfrm>
            <a:off x="1709400" y="1468050"/>
            <a:ext cx="9376500" cy="10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 un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umbral 50%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los valores dependen de la performance del modelo: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 modelo que clasifique al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azar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tenderá a obtener valores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TPR= 0,5 y FPR = 0,5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15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Mientras que un buen modelo tenderá  a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TPR⋍1 y FPR⋍0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02" name="Google Shape;30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6800" y="4535875"/>
            <a:ext cx="3862029" cy="93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66801" y="5575418"/>
            <a:ext cx="3862026" cy="877358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3"/>
          <p:cNvSpPr/>
          <p:nvPr/>
        </p:nvSpPr>
        <p:spPr>
          <a:xfrm>
            <a:off x="5930900" y="5140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 ROC y AUC</a:t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5" name="Google Shape;305;p33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4"/>
          <p:cNvSpPr txBox="1"/>
          <p:nvPr/>
        </p:nvSpPr>
        <p:spPr>
          <a:xfrm>
            <a:off x="5895925" y="1399125"/>
            <a:ext cx="5705100" cy="10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Obtenemos las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curvas ROC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A, B y C al variar el umbral de 3 modelos diferentes.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937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2600"/>
              <a:buFont typeface="Helvetica Neue"/>
              <a:buChar char="●"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es el modelo perfecto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937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600"/>
              <a:buFont typeface="Helvetica Neue"/>
              <a:buChar char="●"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 es un modelo que clasifica al azar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937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600"/>
              <a:buFont typeface="Helvetica Neue"/>
              <a:buChar char="●"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 es un modelo intermedio. 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11" name="Google Shape;31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7375" y="1837300"/>
            <a:ext cx="4674649" cy="4708652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4"/>
          <p:cNvSpPr/>
          <p:nvPr/>
        </p:nvSpPr>
        <p:spPr>
          <a:xfrm>
            <a:off x="5930900" y="5140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 ROC y AUC</a:t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3" name="Google Shape;313;p34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5"/>
          <p:cNvSpPr txBox="1"/>
          <p:nvPr/>
        </p:nvSpPr>
        <p:spPr>
          <a:xfrm>
            <a:off x="1709400" y="1468050"/>
            <a:ext cx="9376500" cy="10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Por último, la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 ROC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nos permite calcular el área bajo la curva o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AUC,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por sus siglas en inglés. El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AUC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representa en una única métrica la relación que muestra el gráfico entre el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TPR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el </a:t>
            </a:r>
            <a:r>
              <a:rPr b="1" i="0" lang="es-AR" sz="26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FPR</a:t>
            </a:r>
            <a:r>
              <a:rPr b="0" i="0" lang="es-AR" sz="26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 así poder comparar modelos utilizando esa métrica:</a:t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19" name="Google Shape;31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4250" y="3607300"/>
            <a:ext cx="3438525" cy="31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5"/>
          <p:cNvSpPr txBox="1"/>
          <p:nvPr/>
        </p:nvSpPr>
        <p:spPr>
          <a:xfrm>
            <a:off x="5121375" y="3443950"/>
            <a:ext cx="5705100" cy="10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-3683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200"/>
              <a:buFont typeface="Helvetica Neue"/>
              <a:buChar char="●"/>
            </a:pPr>
            <a:r>
              <a:rPr b="0" i="0" lang="es-AR" sz="22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 modelo al azar obtiene una AUC=0,5</a:t>
            </a:r>
            <a:endParaRPr b="0" i="0" sz="22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83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200"/>
              <a:buFont typeface="Helvetica Neue"/>
              <a:buChar char="●"/>
            </a:pPr>
            <a:r>
              <a:rPr b="0" i="0" lang="es-AR" sz="22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 modelo perfecto obtiene una AUC=1</a:t>
            </a:r>
            <a:endParaRPr b="0" i="0" sz="22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1" name="Google Shape;321;p35"/>
          <p:cNvSpPr/>
          <p:nvPr/>
        </p:nvSpPr>
        <p:spPr>
          <a:xfrm>
            <a:off x="5930900" y="5140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 ROC y AUC</a:t>
            </a:r>
            <a:endParaRPr b="0" i="0" sz="20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35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6"/>
          <p:cNvSpPr/>
          <p:nvPr/>
        </p:nvSpPr>
        <p:spPr>
          <a:xfrm>
            <a:off x="8375525" y="4406625"/>
            <a:ext cx="1824000" cy="1663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6"/>
          <p:cNvSpPr/>
          <p:nvPr/>
        </p:nvSpPr>
        <p:spPr>
          <a:xfrm>
            <a:off x="5891475" y="590250"/>
            <a:ext cx="58392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Recapitulando</a:t>
            </a:r>
            <a:endParaRPr b="0" i="0" sz="14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9" name="Google Shape;329;p36"/>
          <p:cNvSpPr txBox="1"/>
          <p:nvPr/>
        </p:nvSpPr>
        <p:spPr>
          <a:xfrm>
            <a:off x="1225675" y="1391075"/>
            <a:ext cx="8729100" cy="53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s-AR" sz="29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Recapitulando:</a:t>
            </a:r>
            <a:endParaRPr b="1" i="0" sz="29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●"/>
            </a:pP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 los </a:t>
            </a:r>
            <a:r>
              <a:rPr b="1" i="0" lang="es-AR" sz="18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problemas de clasificación</a:t>
            </a: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el objetivo es predecir la pertenencia o la probabilidad de pertenencia de un caso a una clase.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●"/>
            </a:pP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Cuando las clases están </a:t>
            </a:r>
            <a:r>
              <a:rPr b="1" i="0" lang="es-AR" sz="18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desbalanceadas</a:t>
            </a: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 cuando no nos es indiferente el </a:t>
            </a:r>
            <a:r>
              <a:rPr b="1" i="0" lang="es-AR" sz="18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tipo de error</a:t>
            </a: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que cometa el modelos, el accuracy no es una buena métrica de performance.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●"/>
            </a:pP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Presentamos las siguientes métricas y herramientas para evaluar problemas de clasificación: </a:t>
            </a:r>
            <a:r>
              <a:rPr b="1" i="0" lang="es-AR" sz="18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 matriz de confusión, el accuracy, sensitivity o recall, precision, f1-score, curva ROC y AUC.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●"/>
            </a:pP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Vimos que podemos modificar el </a:t>
            </a:r>
            <a:r>
              <a:rPr b="1" i="0" lang="es-AR" sz="18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umbral de decisión</a:t>
            </a: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ajustar la performance de un modelo a las necesidades de nuestro problema. Esto va a generar un trade-off entre </a:t>
            </a:r>
            <a:r>
              <a:rPr b="1" i="0" lang="es-AR" sz="18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precision y recall</a:t>
            </a: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Helvetica Neue"/>
              <a:buChar char="●"/>
            </a:pP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 </a:t>
            </a:r>
            <a:r>
              <a:rPr b="1" i="0" lang="es-AR" sz="18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curva ROC y la AUC</a:t>
            </a: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nos permiten </a:t>
            </a:r>
            <a:r>
              <a:rPr b="1" i="0" lang="es-AR" sz="18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comparar modelos</a:t>
            </a:r>
            <a:r>
              <a:rPr b="0" i="0" lang="es-AR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para diferentes umbrales de decisión.   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0" name="Google Shape;330;p36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 txBox="1"/>
          <p:nvPr/>
        </p:nvSpPr>
        <p:spPr>
          <a:xfrm>
            <a:off x="1176000" y="1849050"/>
            <a:ext cx="61086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2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Los modelos de machine learning usados para </a:t>
            </a:r>
            <a:r>
              <a:rPr b="1" i="0" lang="es-AR" sz="22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clasificación</a:t>
            </a:r>
            <a:r>
              <a:rPr b="0" i="0" lang="es-AR" sz="22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se evalúan de manera diferente a las regresiones.</a:t>
            </a:r>
            <a:endParaRPr b="0" i="0" sz="22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2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2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 una regresión buscamos predecir una variable continua; en un clasificador, en cambio, el objetivo es </a:t>
            </a:r>
            <a:r>
              <a:rPr b="1" i="0" lang="es-AR" sz="22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predecir la pertenencia</a:t>
            </a:r>
            <a:r>
              <a:rPr b="0" i="0" lang="es-AR" sz="22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 la probabilidad de pertenencia a una clase.</a:t>
            </a:r>
            <a:endParaRPr b="0" i="0" sz="22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2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2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Existen varias maneras de evaluar la performance de un clasificador. Es importante elegir la adecuada para el problema en mano.</a:t>
            </a:r>
            <a:endParaRPr b="1" i="0" sz="18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4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25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Evaluación de modelos de clasificación</a:t>
            </a:r>
            <a:endParaRPr b="0" i="0" sz="7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2" name="Google Shape;5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34350" y="1513300"/>
            <a:ext cx="4266900" cy="310017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4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"/>
          <p:cNvSpPr txBox="1"/>
          <p:nvPr/>
        </p:nvSpPr>
        <p:spPr>
          <a:xfrm>
            <a:off x="1709400" y="16204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7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 </a:t>
            </a:r>
            <a:r>
              <a:rPr b="1" i="0" lang="es-AR" sz="27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accuracy</a:t>
            </a:r>
            <a:r>
              <a:rPr b="0" i="0" lang="es-AR" sz="27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es decir la </a:t>
            </a:r>
            <a:r>
              <a:rPr b="1" i="0" lang="es-AR" sz="27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proporción de casos correctamente predichos</a:t>
            </a:r>
            <a:r>
              <a:rPr b="0" i="0" lang="es-AR" sz="27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en algunos casos puede no ser una buena métrica para evaluar la performance predictiva. </a:t>
            </a:r>
            <a:endParaRPr b="1" i="0" sz="23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3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Falencias del accuracy</a:t>
            </a:r>
            <a:endParaRPr b="0" i="0" sz="15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0" name="Google Shape;6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4100" y="3499075"/>
            <a:ext cx="5982876" cy="305569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5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4100" y="3499075"/>
            <a:ext cx="5982876" cy="305569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6"/>
          <p:cNvSpPr txBox="1"/>
          <p:nvPr/>
        </p:nvSpPr>
        <p:spPr>
          <a:xfrm>
            <a:off x="1696825" y="14947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-3746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300"/>
              <a:buFont typeface="Helvetica Neue"/>
              <a:buChar char="●"/>
            </a:pPr>
            <a:r>
              <a:rPr b="0" i="0" lang="es-AR" sz="23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Dependiendo </a:t>
            </a:r>
            <a:r>
              <a:rPr lang="es-AR" sz="2300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del tipo</a:t>
            </a:r>
            <a:r>
              <a:rPr b="0" i="0" lang="es-AR" sz="23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 problema, no todos los tipos de </a:t>
            </a:r>
            <a:r>
              <a:rPr b="1" i="0" lang="es-AR" sz="23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errores</a:t>
            </a:r>
            <a:r>
              <a:rPr b="0" i="0" lang="es-AR" sz="23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tienen </a:t>
            </a:r>
            <a:r>
              <a:rPr b="1" i="0" lang="es-AR" sz="23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consecuencias</a:t>
            </a:r>
            <a:r>
              <a:rPr b="0" i="0" lang="es-AR" sz="23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similares.</a:t>
            </a:r>
            <a:endParaRPr b="0" i="0" sz="23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735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500"/>
              <a:buFont typeface="Helvetica Neue"/>
              <a:buChar char="●"/>
            </a:pPr>
            <a:r>
              <a:rPr b="0" i="0" lang="es-AR" sz="23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Cuando las </a:t>
            </a:r>
            <a:r>
              <a:rPr b="1" i="0" lang="es-AR" sz="23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clases están desbalanceadas</a:t>
            </a:r>
            <a:r>
              <a:rPr b="0" i="0" lang="es-AR" sz="23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(muchas más observaciones en una clase que en las otras) el accuracy pierde relevancia.</a:t>
            </a:r>
            <a:r>
              <a:rPr b="0" i="0" lang="es-AR" sz="25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1" sz="24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6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3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Falencias del accuracy</a:t>
            </a:r>
            <a:endParaRPr b="0" i="0" sz="15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" name="Google Shape;69;p6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"/>
          <p:cNvSpPr txBox="1"/>
          <p:nvPr/>
        </p:nvSpPr>
        <p:spPr>
          <a:xfrm>
            <a:off x="1709400" y="16204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7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Por ejemplo, en el caso de un test médico para detectar una enfermedad, como podría ser el cáncer. </a:t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7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¿Cualquier tipo de error es igual?</a:t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5" name="Google Shape;7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3199" y="3958764"/>
            <a:ext cx="7001426" cy="270416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7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3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Falencias del accuracy</a:t>
            </a:r>
            <a:endParaRPr b="0" i="0" sz="15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7" name="Google Shape;77;p7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 txBox="1"/>
          <p:nvPr/>
        </p:nvSpPr>
        <p:spPr>
          <a:xfrm>
            <a:off x="1709400" y="14680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 </a:t>
            </a:r>
            <a:r>
              <a:rPr b="1" i="0" lang="es-AR" sz="24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</a:t>
            </a: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puede ser </a:t>
            </a:r>
            <a:r>
              <a:rPr b="1" i="0" lang="es-AR" sz="24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positivo</a:t>
            </a: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es decir el paciente se clasifica como enfermo:</a:t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3" name="Google Shape;8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3199" y="3958764"/>
            <a:ext cx="7001426" cy="2704162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8"/>
          <p:cNvSpPr txBox="1"/>
          <p:nvPr/>
        </p:nvSpPr>
        <p:spPr>
          <a:xfrm>
            <a:off x="1557000" y="19252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4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400"/>
              <a:buFont typeface="Helvetica Neue"/>
              <a:buChar char="●"/>
            </a:pP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 el test es </a:t>
            </a:r>
            <a:r>
              <a:rPr b="1" i="0" lang="es-AR" sz="24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correcto</a:t>
            </a: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la enfermedad se puede tratar a tiempo incrementando las probabilidades de recuperación del paciente.</a:t>
            </a:r>
            <a:endParaRPr b="0" i="0" sz="24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400"/>
              <a:buFont typeface="Helvetica Neue"/>
              <a:buChar char="●"/>
            </a:pP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 el test es </a:t>
            </a:r>
            <a:r>
              <a:rPr b="1" i="0" lang="es-AR" sz="24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incorrecto</a:t>
            </a: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se solicitarán más tests. Se generarán costos adicionales y angustias innecesarias.</a:t>
            </a:r>
            <a:endParaRPr b="0" i="0" sz="24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5" name="Google Shape;85;p8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3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Falencias del accuracy</a:t>
            </a:r>
            <a:endParaRPr b="0" i="0" sz="15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8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8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"/>
          <p:cNvSpPr txBox="1"/>
          <p:nvPr/>
        </p:nvSpPr>
        <p:spPr>
          <a:xfrm>
            <a:off x="1709400" y="14680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 </a:t>
            </a:r>
            <a:r>
              <a:rPr b="1" i="0" lang="es-AR" sz="24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</a:t>
            </a: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puede ser </a:t>
            </a:r>
            <a:r>
              <a:rPr b="1" i="0" lang="es-AR" sz="24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negativo</a:t>
            </a: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es decir el paciente se clasifica como sano:</a:t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2" name="Google Shape;9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3199" y="3958764"/>
            <a:ext cx="7001426" cy="2704162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9"/>
          <p:cNvSpPr txBox="1"/>
          <p:nvPr/>
        </p:nvSpPr>
        <p:spPr>
          <a:xfrm>
            <a:off x="1557000" y="1925250"/>
            <a:ext cx="9678000" cy="28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71425" lIns="71425" spcFirstLastPara="1" rIns="71425" wrap="square" tIns="7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4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400"/>
              <a:buFont typeface="Helvetica Neue"/>
              <a:buChar char="●"/>
            </a:pP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 el test es </a:t>
            </a:r>
            <a:r>
              <a:rPr b="1" i="0" lang="es-AR" sz="24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correcto</a:t>
            </a: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no hay inconvenientes.</a:t>
            </a:r>
            <a:endParaRPr b="0" i="0" sz="24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2400"/>
              <a:buFont typeface="Helvetica Neue"/>
              <a:buChar char="●"/>
            </a:pP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 el test es </a:t>
            </a:r>
            <a:r>
              <a:rPr b="1" i="0" lang="es-AR" sz="2400" u="none" cap="none" strike="noStrike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incorrecto</a:t>
            </a:r>
            <a:r>
              <a:rPr b="0" i="0" lang="es-AR" sz="2400" u="none" cap="none" strike="noStrike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un paciente enfermo se clasifica como sano y por lo tanto no se le realizarán tratamientos y tests adicionales, con consecuencias negativas.</a:t>
            </a:r>
            <a:endParaRPr b="0" i="0" sz="24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7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1" i="0" sz="2600" u="none" cap="none" strike="noStrike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1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323"/>
              </a:buClr>
              <a:buSzPts val="7000"/>
              <a:buFont typeface="Helvetica Neue"/>
              <a:buNone/>
            </a:pPr>
            <a:r>
              <a:t/>
            </a:r>
            <a:endParaRPr b="0" i="0" sz="2600" u="none" cap="none" strike="noStrike">
              <a:solidFill>
                <a:srgbClr val="23232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Google Shape;94;p9"/>
          <p:cNvSpPr/>
          <p:nvPr/>
        </p:nvSpPr>
        <p:spPr>
          <a:xfrm>
            <a:off x="5930900" y="666450"/>
            <a:ext cx="5769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Quattrocento Sans"/>
              <a:buNone/>
            </a:pPr>
            <a:r>
              <a:rPr b="0" i="0" lang="es-AR" sz="33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Falencias del accuracy</a:t>
            </a:r>
            <a:endParaRPr b="0" i="0" sz="1500" u="none" cap="none" strike="noStrike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5" name="Google Shape;95;p9"/>
          <p:cNvSpPr/>
          <p:nvPr/>
        </p:nvSpPr>
        <p:spPr>
          <a:xfrm>
            <a:off x="2348050" y="463800"/>
            <a:ext cx="1667100" cy="1051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2_Diseño personalizad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